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A624-1A62-436C-9EE1-D45A4D86B61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9F60E-2DF7-4DF4-9851-DE26E194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bc728811e9_0_8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bc728811e9_0_8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A8C10C-67E4-4811-8770-E0D39519F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728925" y="1958781"/>
            <a:ext cx="4083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86737" y="113518"/>
            <a:ext cx="8970527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4328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3A42-285A-401F-A98E-0A63CB53BF3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0DED-E3A2-4A95-ADAC-8F3C97CB7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CHỦ ĐỀ: </a:t>
            </a:r>
          </a:p>
          <a:p>
            <a:pPr marL="0" indent="0" algn="ctr">
              <a:buNone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NHÔM – SẮT (TIẾT 3)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59632" y="2605681"/>
            <a:ext cx="7285969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C. HỢP KIM SẮT: GANG, THÉP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905895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895"/>
                <a:ext cx="105990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622" y="1752600"/>
                <a:ext cx="8602462" cy="2514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oxit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SiO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,…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quặng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xỉ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(r)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SiO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2(r)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baseline="-250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baseline="-250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  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CaSiO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 (r )</a:t>
                </a:r>
              </a:p>
              <a:p>
                <a:pPr>
                  <a:buFontTx/>
                  <a:buChar char="-"/>
                </a:pP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622" y="1752600"/>
                <a:ext cx="8602462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7620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gang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315" y="737139"/>
            <a:ext cx="811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19001" y="944432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001" y="944432"/>
                <a:ext cx="1059906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08208" y="496527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thép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38800" y="1447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11584" y="2230903"/>
            <a:ext cx="8627616" cy="64633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Gang, </a:t>
            </a:r>
            <a:r>
              <a:rPr lang="en-US" sz="3600" dirty="0" err="1">
                <a:latin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liệu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oxygen.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11584" y="3707913"/>
            <a:ext cx="8627616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Oxi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hoá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</a:rPr>
              <a:t>, phi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C, Si, </a:t>
            </a:r>
            <a:r>
              <a:rPr lang="en-US" sz="3600" dirty="0" err="1" smtClean="0">
                <a:latin typeface="Times New Roman" pitchFamily="18" charset="0"/>
              </a:rPr>
              <a:t>Mn</a:t>
            </a:r>
            <a:r>
              <a:rPr lang="en-US" sz="3600" dirty="0" smtClean="0">
                <a:latin typeface="Times New Roman" pitchFamily="18" charset="0"/>
              </a:rPr>
              <a:t>,…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gang.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509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78" y="28772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25153" y="251156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153" y="251156"/>
                <a:ext cx="1059906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7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8" grpId="0" animBg="1"/>
      <p:bldP spid="17423" grpId="0" animBg="1"/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24400" y="1066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442470" y="1509252"/>
                <a:ext cx="8701530" cy="305737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ct val="50000"/>
                  </a:spcBef>
                  <a:buFontTx/>
                  <a:buChar char="-"/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Thổi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oxygen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lò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gang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nóng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chảy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oxygen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hoá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gang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C,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Si, S, P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,…</a:t>
                </a:r>
              </a:p>
              <a:p>
                <a:pPr algn="just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O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baseline="-250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baseline="-250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  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9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470" y="1509252"/>
                <a:ext cx="8701530" cy="3057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27584" y="655283"/>
            <a:ext cx="550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87483" y="235802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483" y="235802"/>
                <a:ext cx="105990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2" grpId="1"/>
      <p:bldP spid="16394" grpId="0" animBg="1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6"/>
          <p:cNvSpPr txBox="1">
            <a:spLocks noGrp="1"/>
          </p:cNvSpPr>
          <p:nvPr>
            <p:ph type="title"/>
          </p:nvPr>
        </p:nvSpPr>
        <p:spPr>
          <a:xfrm>
            <a:off x="1691680" y="1060982"/>
            <a:ext cx="562494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" name="Google Shape;2153;p36"/>
          <p:cNvSpPr/>
          <p:nvPr/>
        </p:nvSpPr>
        <p:spPr>
          <a:xfrm>
            <a:off x="1164605" y="1438926"/>
            <a:ext cx="315561" cy="2993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4" name="Google Shape;2154;p36"/>
          <p:cNvSpPr/>
          <p:nvPr/>
        </p:nvSpPr>
        <p:spPr>
          <a:xfrm>
            <a:off x="7660841" y="1438926"/>
            <a:ext cx="315561" cy="2993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314" name="Picture 2" descr="Hình ảnh Phim Hoạt Hình Mục Vụ Nhà Bình Dị, Nhà Clipart, Nhà Hoạt Hình, Màu  Xanh Lá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89840" l="491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80" y="1738325"/>
            <a:ext cx="3662360" cy="3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ounded Rectangle 91"/>
          <p:cNvSpPr/>
          <p:nvPr/>
        </p:nvSpPr>
        <p:spPr>
          <a:xfrm>
            <a:off x="467544" y="2011626"/>
            <a:ext cx="4860293" cy="2262351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bài vào vở, học bài.</a:t>
            </a: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BT trên trang lophoc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2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5181600" cy="838200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ctr"/>
            <a:r>
              <a:rPr 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I. HỢP KIM CỦA SẮT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763000" cy="369331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nguội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chảy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phi </a:t>
            </a:r>
            <a:r>
              <a:rPr lang="en-US" sz="3600" dirty="0" err="1" smtClean="0">
                <a:latin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gang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thép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55937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937"/>
                <a:ext cx="1059906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0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92298036"/>
              </p:ext>
            </p:extLst>
          </p:nvPr>
        </p:nvGraphicFramePr>
        <p:xfrm>
          <a:off x="5943600" y="1828800"/>
          <a:ext cx="3124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3124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4707" y="1327991"/>
            <a:ext cx="5637634" cy="480131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Carbon,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2-5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S,…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latin typeface="Times New Roman" pitchFamily="18" charset="0"/>
              </a:rPr>
              <a:t>Gang </a:t>
            </a:r>
            <a:r>
              <a:rPr lang="en-US" sz="3600" dirty="0" err="1">
                <a:latin typeface="Times New Roman" pitchFamily="18" charset="0"/>
              </a:rPr>
              <a:t>cứng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giòn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10827" y="558763"/>
            <a:ext cx="37611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1. Gang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8264" y="-29921"/>
            <a:ext cx="3990336" cy="838200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ctr"/>
            <a:r>
              <a:rPr lang="en-US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I. HỢP KIM CỦA SẮT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50168" y="312328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168" y="312328"/>
                <a:ext cx="105990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8" grpId="0"/>
      <p:bldP spid="8200" grpId="0" animBg="1"/>
      <p:bldP spid="8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190500" y="1653842"/>
            <a:ext cx="8763000" cy="33609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gang:</a:t>
            </a:r>
          </a:p>
          <a:p>
            <a:pPr marL="0" indent="0" algn="just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Gang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Gang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" y="620688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620688"/>
                <a:ext cx="1059906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1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60932202"/>
              </p:ext>
            </p:extLst>
          </p:nvPr>
        </p:nvGraphicFramePr>
        <p:xfrm>
          <a:off x="5508104" y="1447800"/>
          <a:ext cx="3407296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447800"/>
                        <a:ext cx="3407296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1520" y="1325804"/>
            <a:ext cx="5181664" cy="480131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Thép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</a:rPr>
              <a:t> (Iron)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(C, </a:t>
            </a:r>
            <a:r>
              <a:rPr lang="en-US" sz="3600" dirty="0" err="1">
                <a:latin typeface="Times New Roman" pitchFamily="18" charset="0"/>
              </a:rPr>
              <a:t>Mn</a:t>
            </a:r>
            <a:r>
              <a:rPr lang="en-US" sz="3600" dirty="0">
                <a:latin typeface="Times New Roman" pitchFamily="18" charset="0"/>
              </a:rPr>
              <a:t>, S, Si,…)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Carbon </a:t>
            </a:r>
            <a:r>
              <a:rPr lang="en-US" sz="3600" dirty="0" err="1">
                <a:latin typeface="Times New Roman" pitchFamily="18" charset="0"/>
              </a:rPr>
              <a:t>chiếm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</a:rPr>
              <a:t> 2% </a:t>
            </a:r>
            <a:endParaRPr lang="en-US" sz="3600" dirty="0" smtClean="0">
              <a:latin typeface="Times New Roman" pitchFamily="18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Thép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cứng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đàn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hồi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mòn</a:t>
            </a:r>
            <a:r>
              <a:rPr lang="en-US" sz="3600" dirty="0" smtClean="0">
                <a:latin typeface="Times New Roman" pitchFamily="18" charset="0"/>
              </a:rPr>
              <a:t>,…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57200" y="487604"/>
            <a:ext cx="286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Thép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8264" y="-29921"/>
            <a:ext cx="3990336" cy="838200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ctr"/>
            <a:r>
              <a:rPr lang="en-US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I. HỢP KIM CỦA SẮT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2753" y="621122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53" y="621122"/>
                <a:ext cx="1059906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6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311" grpId="0"/>
      <p:bldP spid="12293" grpId="0" animBg="1"/>
      <p:bldP spid="123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447800"/>
            <a:ext cx="8610600" cy="3421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</a:rPr>
              <a:t>,…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liệu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tải</a:t>
            </a:r>
            <a:r>
              <a:rPr lang="en-US" sz="3600" dirty="0">
                <a:latin typeface="Times New Roman" pitchFamily="18" charset="0"/>
              </a:rPr>
              <a:t>,…</a:t>
            </a:r>
          </a:p>
          <a:p>
            <a:pPr marL="0" indent="0" algn="just">
              <a:buNone/>
            </a:pP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32656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656"/>
                <a:ext cx="1059906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4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14925" y="0"/>
          <a:ext cx="40290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3" imgW="6096075" imgH="4076807" progId="MSGraph.Chart.8">
                  <p:embed followColorScheme="full"/>
                </p:oleObj>
              </mc:Choice>
              <mc:Fallback>
                <p:oleObj name="Chart" r:id="rId3" imgW="6096075" imgH="407680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0"/>
                        <a:ext cx="40290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626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Thành phần của thép</a:t>
            </a:r>
          </a:p>
        </p:txBody>
      </p:sp>
      <p:graphicFrame>
        <p:nvGraphicFramePr>
          <p:cNvPr id="1024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76200"/>
          <a:ext cx="3886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hart" r:id="rId5" imgW="6096075" imgH="4067089" progId="MSGraph.Chart.8">
                  <p:embed followColorScheme="full"/>
                </p:oleObj>
              </mc:Choice>
              <mc:Fallback>
                <p:oleObj name="Chart" r:id="rId5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38862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Thành phần của gang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47800" y="41148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90600" y="4481513"/>
            <a:ext cx="7086600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? Cho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giống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gang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thép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400425" y="3352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24250" y="2971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Giống nhau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990600" y="2743200"/>
            <a:ext cx="502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81400" y="23495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Khác nhau</a:t>
            </a:r>
          </a:p>
        </p:txBody>
      </p:sp>
    </p:spTree>
    <p:extLst>
      <p:ext uri="{BB962C8B-B14F-4D97-AF65-F5344CB8AC3E}">
        <p14:creationId xmlns:p14="http://schemas.microsoft.com/office/powerpoint/2010/main" val="3234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44" grpId="0"/>
      <p:bldOleChart spid="10247" grpId="0"/>
      <p:bldP spid="10252" grpId="0" animBg="1"/>
      <p:bldP spid="10253" grpId="0" animBg="1"/>
      <p:bldP spid="10254" grpId="0"/>
      <p:bldP spid="10255" grpId="0" animBg="1"/>
      <p:bldP spid="102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13870" y="88777"/>
            <a:ext cx="7162800" cy="7620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/>
              </a:rPr>
              <a:t>II. SẢN XUẤT GANG, 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/>
              </a:rPr>
              <a:t>THÉP</a:t>
            </a: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764094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gang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6205632" y="26504"/>
            <a:ext cx="3200400" cy="1884362"/>
            <a:chOff x="480" y="2753"/>
            <a:chExt cx="1584" cy="1499"/>
          </a:xfrm>
        </p:grpSpPr>
        <p:pic>
          <p:nvPicPr>
            <p:cNvPr id="6151" name="Picture 7" descr="Manhetit_Fe3O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53"/>
              <a:ext cx="1440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528" y="3888"/>
              <a:ext cx="153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Quặng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</a:rPr>
                <a:t>manhetit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905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3870" y="1989634"/>
            <a:ext cx="8809608" cy="258532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Quặng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</a:rPr>
              <a:t>Hematit</a:t>
            </a:r>
            <a:r>
              <a:rPr lang="en-US" sz="3600" dirty="0">
                <a:latin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</a:rPr>
              <a:t> Fe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</a:rPr>
              <a:t>manhetit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</a:rPr>
              <a:t> Fe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</a:rPr>
              <a:t>O</a:t>
            </a:r>
            <a:r>
              <a:rPr lang="en-US" sz="3600" baseline="-25000" dirty="0">
                <a:latin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</a:rPr>
              <a:t>) </a:t>
            </a:r>
            <a:endParaRPr lang="en-US" sz="3600" dirty="0" smtClean="0">
              <a:latin typeface="Times New Roman" pitchFamily="18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latin typeface="Times New Roman" pitchFamily="18" charset="0"/>
              </a:rPr>
              <a:t>Than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oxygen, </a:t>
            </a:r>
            <a:r>
              <a:rPr lang="en-US" sz="3600" dirty="0" err="1">
                <a:latin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</a:rPr>
              <a:t> (CaCO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</a:rPr>
              <a:t>,…) 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39224" y="5274928"/>
            <a:ext cx="8962008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CO </a:t>
            </a:r>
            <a:r>
              <a:rPr lang="en-US" sz="3600" dirty="0" err="1" smtClean="0">
                <a:latin typeface="Times New Roman" pitchFamily="18" charset="0"/>
              </a:rPr>
              <a:t>khử</a:t>
            </a:r>
            <a:r>
              <a:rPr lang="en-US" sz="3600" dirty="0" smtClean="0">
                <a:latin typeface="Times New Roman" pitchFamily="18" charset="0"/>
              </a:rPr>
              <a:t> oxide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</a:rPr>
              <a:t> (Iron) </a:t>
            </a:r>
            <a:r>
              <a:rPr lang="en-US" sz="3600" dirty="0">
                <a:latin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</a:rPr>
              <a:t> .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6510432" y="2173069"/>
            <a:ext cx="2590800" cy="2401888"/>
            <a:chOff x="288" y="1392"/>
            <a:chExt cx="2016" cy="1610"/>
          </a:xfrm>
        </p:grpSpPr>
        <p:pic>
          <p:nvPicPr>
            <p:cNvPr id="6150" name="Picture 6" descr="Hematit nau_Fe2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92"/>
              <a:ext cx="2016" cy="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624" y="2736"/>
              <a:ext cx="144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Quặng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Hematit</a:t>
              </a:r>
              <a:r>
                <a:rPr lang="en-US" sz="2000" dirty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62" y="1270923"/>
            <a:ext cx="735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gang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681" y="4574957"/>
            <a:ext cx="715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gang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25153" y="256262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153" y="256262"/>
                <a:ext cx="1059906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8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56" grpId="0"/>
      <p:bldP spid="6156" grpId="1"/>
      <p:bldP spid="6157" grpId="0" animBg="1"/>
      <p:bldP spid="6162" grpId="0" animBg="1"/>
      <p:bldP spid="2" grpId="0"/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0" y="7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sng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95400" y="5105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4" name="Text Box 16"/>
              <p:cNvSpPr txBox="1">
                <a:spLocks noChangeArrowheads="1"/>
              </p:cNvSpPr>
              <p:nvPr/>
            </p:nvSpPr>
            <p:spPr bwMode="auto">
              <a:xfrm>
                <a:off x="178076" y="1524000"/>
                <a:ext cx="8782050" cy="4349652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Char char="-"/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Phản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CO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 + 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;     CO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 C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2CO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CO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oxide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sắt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(Iron)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quặng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Iron (Fe)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+ 3CO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baseline="-250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baseline="-250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  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  <m:r>
                              <a:rPr lang="en-US" sz="3600" i="1" baseline="-25000"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sup>
                        </m:sSup>
                      </m:e>
                    </m:groupChr>
                    <m:r>
                      <a:rPr lang="en-US" sz="3600" i="1" baseline="-2500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2Fe +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3CO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8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76" y="1524000"/>
                <a:ext cx="8782050" cy="43496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560" y="566617"/>
            <a:ext cx="834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52536" y="381950"/>
                <a:ext cx="10599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/>
                          <a:sym typeface="Wingdings"/>
                        </a:rPr>
                        <m:t>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381950"/>
                <a:ext cx="105990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7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534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Red Hat Text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acer</cp:lastModifiedBy>
  <cp:revision>11</cp:revision>
  <dcterms:created xsi:type="dcterms:W3CDTF">2021-11-23T01:19:29Z</dcterms:created>
  <dcterms:modified xsi:type="dcterms:W3CDTF">2021-11-28T03:28:38Z</dcterms:modified>
</cp:coreProperties>
</file>